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68" r:id="rId3"/>
    <p:sldId id="257" r:id="rId4"/>
    <p:sldId id="258" r:id="rId5"/>
    <p:sldId id="259" r:id="rId6"/>
    <p:sldId id="261" r:id="rId7"/>
    <p:sldId id="269" r:id="rId8"/>
    <p:sldId id="265" r:id="rId9"/>
    <p:sldId id="263" r:id="rId10"/>
    <p:sldId id="266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140" y="7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2025/12/6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/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2025/12/6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4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5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6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2025/12/6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7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8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custDataLst>
      <p:tags r:id="rId13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.mp4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1.mp4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" Type="http://schemas.openxmlformats.org/officeDocument/2006/relationships/tags" Target="../tags/tag89.xml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tags" Target="../tags/tag72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" Type="http://schemas.openxmlformats.org/officeDocument/2006/relationships/tags" Target="../tags/tag78.xml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tags" Target="../tags/tag84.xml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基于环境光自适应</a:t>
            </a:r>
            <a:br>
              <a:rPr lang="zh-CN" altLang="en-US"/>
            </a:br>
            <a:r>
              <a:rPr lang="zh-CN" altLang="en-US"/>
              <a:t>的颜色识别系统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4121740"/>
            <a:ext cx="9799200" cy="1472400"/>
          </a:xfrm>
        </p:spPr>
        <p:txBody>
          <a:bodyPr>
            <a:normAutofit lnSpcReduction="10000"/>
          </a:bodyPr>
          <a:lstStyle/>
          <a:p>
            <a:r>
              <a:rPr lang="zh-CN" altLang="en-US"/>
              <a:t>汇报人：刘毅</a:t>
            </a:r>
            <a:r>
              <a:rPr lang="en-US" altLang="zh-CN"/>
              <a:t> </a:t>
            </a:r>
            <a:r>
              <a:rPr lang="zh-CN" altLang="en-US"/>
              <a:t>张国俊</a:t>
            </a:r>
            <a:r>
              <a:rPr lang="en-US" altLang="zh-CN"/>
              <a:t> </a:t>
            </a:r>
            <a:r>
              <a:rPr lang="zh-CN" altLang="en-US"/>
              <a:t>卢嘉诚</a:t>
            </a:r>
            <a:r>
              <a:rPr lang="en-US" altLang="zh-CN"/>
              <a:t> </a:t>
            </a:r>
            <a:r>
              <a:rPr lang="zh-CN" altLang="en-US"/>
              <a:t>刘文鑫</a:t>
            </a:r>
            <a:r>
              <a:rPr lang="en-US" altLang="zh-CN"/>
              <a:t> </a:t>
            </a:r>
            <a:r>
              <a:rPr lang="zh-CN" altLang="en-US"/>
              <a:t>丁群</a:t>
            </a:r>
          </a:p>
          <a:p>
            <a:r>
              <a:rPr lang="zh-CN" altLang="en-US"/>
              <a:t>时间：</a:t>
            </a:r>
            <a:r>
              <a:rPr lang="en-US" altLang="zh-CN"/>
              <a:t>2025</a:t>
            </a:r>
            <a:r>
              <a:rPr lang="zh-CN" altLang="en-US"/>
              <a:t>年</a:t>
            </a:r>
            <a:r>
              <a:rPr lang="en-US" altLang="zh-CN"/>
              <a:t>12</a:t>
            </a:r>
            <a:r>
              <a:rPr lang="zh-CN" altLang="en-US"/>
              <a:t>月</a:t>
            </a:r>
            <a:r>
              <a:rPr lang="en-US" altLang="zh-CN"/>
              <a:t>6</a:t>
            </a:r>
            <a:r>
              <a:rPr lang="zh-CN" altLang="en-US"/>
              <a:t>日</a:t>
            </a:r>
          </a:p>
          <a:p>
            <a:r>
              <a:rPr lang="zh-CN" altLang="en-US"/>
              <a:t>课程：组合数学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330" y="198755"/>
            <a:ext cx="10968990" cy="409575"/>
          </a:xfrm>
        </p:spPr>
        <p:txBody>
          <a:bodyPr/>
          <a:lstStyle/>
          <a:p>
            <a:r>
              <a:rPr lang="zh-CN" altLang="en-US" sz="1800"/>
              <a:t>演示视频</a:t>
            </a:r>
          </a:p>
        </p:txBody>
      </p:sp>
      <p:pic>
        <p:nvPicPr>
          <p:cNvPr id="4" name="演示视频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8330" y="704215"/>
            <a:ext cx="11313160" cy="55797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video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工作总结与展望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CN" dirty="0"/>
              <a:t>- </a:t>
            </a:r>
            <a:r>
              <a:rPr lang="zh-CN" altLang="en-US" dirty="0"/>
              <a:t>总结：</a:t>
            </a:r>
            <a:endParaRPr lang="en-US" altLang="zh-CN" dirty="0"/>
          </a:p>
          <a:p>
            <a:r>
              <a:rPr lang="en-US" altLang="zh-CN" dirty="0"/>
              <a:t>  - </a:t>
            </a:r>
            <a:r>
              <a:rPr lang="zh-CN" altLang="en-US" dirty="0"/>
              <a:t>构建完整训练与实时部署体系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实现</a:t>
            </a:r>
            <a:r>
              <a:rPr lang="en-US" altLang="zh-CN" dirty="0"/>
              <a:t> CNN + Transformer </a:t>
            </a:r>
            <a:r>
              <a:rPr lang="zh-CN" altLang="en-US" dirty="0"/>
              <a:t>混合估计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提出并验证了</a:t>
            </a:r>
            <a:r>
              <a:rPr lang="en-US" altLang="zh-CN" dirty="0"/>
              <a:t> Raw</a:t>
            </a:r>
            <a:r>
              <a:rPr lang="en-US" altLang="en-US" dirty="0"/>
              <a:t>→</a:t>
            </a:r>
            <a:r>
              <a:rPr lang="zh-CN" altLang="en-US" dirty="0"/>
              <a:t>摄像头域落地方案（逆伽马、动态</a:t>
            </a:r>
            <a:r>
              <a:rPr lang="en-US" altLang="zh-CN" dirty="0"/>
              <a:t> bias</a:t>
            </a:r>
            <a:r>
              <a:rPr lang="zh-CN" altLang="en-US" dirty="0"/>
              <a:t>、物理模拟、先验融合）</a:t>
            </a:r>
            <a:endParaRPr lang="en-US" altLang="zh-CN" dirty="0"/>
          </a:p>
          <a:p>
            <a:r>
              <a:rPr lang="en-US" altLang="zh-CN" dirty="0"/>
              <a:t>- </a:t>
            </a:r>
            <a:r>
              <a:rPr lang="zh-CN" altLang="en-US" dirty="0"/>
              <a:t>优势：</a:t>
            </a:r>
            <a:endParaRPr lang="en-US" altLang="zh-CN" dirty="0"/>
          </a:p>
          <a:p>
            <a:r>
              <a:rPr lang="en-US" altLang="zh-CN" dirty="0"/>
              <a:t>  - </a:t>
            </a:r>
            <a:r>
              <a:rPr lang="zh-CN" altLang="en-US" dirty="0"/>
              <a:t>轻量实时性好，易展示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对极端环境鲁棒性强</a:t>
            </a:r>
          </a:p>
          <a:p>
            <a:r>
              <a:rPr lang="en-US" altLang="zh-CN" dirty="0"/>
              <a:t>- </a:t>
            </a:r>
            <a:r>
              <a:rPr lang="zh-CN" altLang="en-US" dirty="0"/>
              <a:t>展望：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en-US" altLang="zh-CN" dirty="0" err="1"/>
              <a:t>SqueezeNet</a:t>
            </a:r>
            <a:r>
              <a:rPr lang="en-US" altLang="zh-CN" dirty="0"/>
              <a:t> </a:t>
            </a:r>
            <a:r>
              <a:rPr lang="zh-CN" altLang="en-US" dirty="0"/>
              <a:t>的局限：虽然快，但 </a:t>
            </a:r>
            <a:r>
              <a:rPr lang="en-US" altLang="zh-CN" dirty="0" err="1"/>
              <a:t>SqueezeNet</a:t>
            </a:r>
            <a:r>
              <a:rPr lang="en-US" altLang="zh-CN" dirty="0"/>
              <a:t> </a:t>
            </a:r>
            <a:r>
              <a:rPr lang="zh-CN" altLang="en-US" dirty="0"/>
              <a:t>也是较老的模型。换成 </a:t>
            </a:r>
            <a:r>
              <a:rPr lang="en-US" altLang="zh-CN" dirty="0"/>
              <a:t>MobileNetV3 </a:t>
            </a:r>
            <a:r>
              <a:rPr lang="zh-CN" altLang="en-US" dirty="0"/>
              <a:t>或 </a:t>
            </a:r>
            <a:r>
              <a:rPr lang="en-US" altLang="zh-CN" dirty="0" err="1"/>
              <a:t>EfficientNet</a:t>
            </a:r>
            <a:r>
              <a:rPr lang="en-US" altLang="zh-CN" dirty="0"/>
              <a:t>-Lite </a:t>
            </a:r>
            <a:r>
              <a:rPr lang="zh-CN" altLang="en-US" dirty="0"/>
              <a:t>可能会在不增加延迟的情况下提升特征质量。</a:t>
            </a:r>
          </a:p>
          <a:p>
            <a:r>
              <a:rPr lang="en-US" altLang="zh-CN" dirty="0"/>
              <a:t>MCC (Multiple Color Constancy)</a:t>
            </a:r>
            <a:r>
              <a:rPr lang="zh-CN" altLang="en-US" dirty="0"/>
              <a:t>：当前模型假设全图只有一个光源。如果场景中有混合光源（如室内暖光 </a:t>
            </a:r>
            <a:r>
              <a:rPr lang="en-US" altLang="zh-CN" dirty="0"/>
              <a:t>+ </a:t>
            </a:r>
            <a:r>
              <a:rPr lang="zh-CN" altLang="en-US" dirty="0"/>
              <a:t>窗外冷光），模型只能预测一个平均值。后续可引入空间注意力图的输出来解决局部白平衡问题</a:t>
            </a: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171AD0-A705-B997-01A4-7836BB1B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00886BA-D8F7-8ADE-99D5-F6870E4E46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800" dirty="0"/>
              <a:t>一、项目概述及背景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二、数据增强与预处理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三、模型设计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四、训练优化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五、颜色识别</a:t>
            </a:r>
            <a:endParaRPr lang="en-US" altLang="zh-CN" sz="2800" dirty="0"/>
          </a:p>
          <a:p>
            <a:pPr marL="0" indent="0">
              <a:buNone/>
            </a:pPr>
            <a:r>
              <a:rPr lang="zh-CN" altLang="en-US" sz="2800" dirty="0"/>
              <a:t>六、工程落地</a:t>
            </a:r>
            <a:endParaRPr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41682842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项目概述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330" y="1490345"/>
            <a:ext cx="10968990" cy="4335145"/>
          </a:xfrm>
        </p:spPr>
        <p:txBody>
          <a:bodyPr/>
          <a:lstStyle/>
          <a:p>
            <a:r>
              <a:rPr lang="en-US" altLang="zh-CN" dirty="0"/>
              <a:t>- </a:t>
            </a:r>
            <a:r>
              <a:rPr lang="zh-CN" altLang="en-US" dirty="0"/>
              <a:t>研究背景：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复杂光照下，相机容易出现明显偏色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传统白平衡算法在极端场景下效果不稳定</a:t>
            </a:r>
          </a:p>
          <a:p>
            <a:r>
              <a:rPr lang="en-US" altLang="zh-CN" dirty="0"/>
              <a:t>- </a:t>
            </a:r>
            <a:r>
              <a:rPr lang="zh-CN" altLang="en-US" dirty="0"/>
              <a:t>项目目标：</a:t>
            </a:r>
          </a:p>
          <a:p>
            <a:r>
              <a:rPr lang="en-US" altLang="zh-CN" dirty="0"/>
              <a:t> - </a:t>
            </a:r>
            <a:r>
              <a:rPr lang="en-US" altLang="zh-CN" dirty="0" err="1"/>
              <a:t>CNN+Transformer</a:t>
            </a:r>
            <a:r>
              <a:rPr lang="en-US" altLang="zh-CN" dirty="0"/>
              <a:t> </a:t>
            </a:r>
            <a:r>
              <a:rPr lang="zh-CN" altLang="en-US" dirty="0"/>
              <a:t>模型估计光照</a:t>
            </a:r>
          </a:p>
          <a:p>
            <a:r>
              <a:rPr lang="en-US" altLang="zh-CN" dirty="0"/>
              <a:t> - </a:t>
            </a:r>
            <a:r>
              <a:rPr lang="zh-CN" altLang="en-US" dirty="0"/>
              <a:t>并通过一套工程落地方案解决模型与真实摄像头之间的域差问题</a:t>
            </a:r>
            <a:endParaRPr lang="en-US" altLang="zh-CN" dirty="0"/>
          </a:p>
          <a:p>
            <a:r>
              <a:rPr lang="en-US" altLang="zh-CN" dirty="0"/>
              <a:t> - </a:t>
            </a:r>
            <a:r>
              <a:rPr lang="zh-CN" altLang="en-US" dirty="0"/>
              <a:t>实现实时视觉校正与可视化演示</a:t>
            </a:r>
          </a:p>
        </p:txBody>
      </p:sp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/>
              <a:t>问题背景与需求分析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 dirty="0"/>
              <a:t>- </a:t>
            </a:r>
            <a:r>
              <a:rPr lang="zh-CN" altLang="en-US" dirty="0"/>
              <a:t>颜色恒常性问题：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同一物体在不同光源下被相机捕获到的</a:t>
            </a:r>
            <a:r>
              <a:rPr lang="en-US" altLang="zh-CN" dirty="0"/>
              <a:t> RGB </a:t>
            </a:r>
            <a:r>
              <a:rPr lang="zh-CN" altLang="en-US" dirty="0"/>
              <a:t>值不同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人眼能自动</a:t>
            </a:r>
            <a:r>
              <a:rPr lang="en-US" altLang="zh-CN" dirty="0"/>
              <a:t>“</a:t>
            </a:r>
            <a:r>
              <a:rPr lang="zh-CN" altLang="en-US" dirty="0"/>
              <a:t>适应</a:t>
            </a:r>
            <a:r>
              <a:rPr lang="en-US" altLang="zh-CN" dirty="0"/>
              <a:t>”</a:t>
            </a:r>
            <a:r>
              <a:rPr lang="zh-CN" altLang="en-US" dirty="0"/>
              <a:t>光照，相机</a:t>
            </a:r>
            <a:r>
              <a:rPr lang="en-US" altLang="zh-CN" dirty="0"/>
              <a:t>/</a:t>
            </a:r>
            <a:r>
              <a:rPr lang="zh-CN" altLang="en-US" dirty="0"/>
              <a:t>算法则需要显式建模</a:t>
            </a:r>
          </a:p>
          <a:p>
            <a:r>
              <a:rPr lang="en-US" altLang="zh-CN" dirty="0"/>
              <a:t>- </a:t>
            </a:r>
            <a:r>
              <a:rPr lang="zh-CN" altLang="en-US" dirty="0"/>
              <a:t>场景需求示例：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医疗、监控、直播等对真实色彩要求很高</a:t>
            </a:r>
          </a:p>
          <a:p>
            <a:r>
              <a:rPr lang="en-US" altLang="zh-CN" dirty="0"/>
              <a:t>- </a:t>
            </a:r>
            <a:r>
              <a:rPr lang="zh-CN" altLang="en-US" dirty="0"/>
              <a:t>本系统的需求：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能学习真实数据集中的光照分布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对极端偏色也能纠正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考虑实际摄像头的非线性与光谱偏差，使模型能真实落地</a:t>
            </a:r>
            <a:endParaRPr lang="en-US" altLang="zh-CN" dirty="0"/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数据集与预处理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97500"/>
          </a:bodyPr>
          <a:lstStyle/>
          <a:p>
            <a:r>
              <a:rPr lang="en-US" altLang="zh-CN" dirty="0"/>
              <a:t>- </a:t>
            </a:r>
            <a:r>
              <a:rPr lang="zh-CN" altLang="en-US" dirty="0"/>
              <a:t>数据集：</a:t>
            </a:r>
            <a:r>
              <a:rPr lang="en-US" altLang="zh-CN" dirty="0" err="1"/>
              <a:t>Gehler</a:t>
            </a:r>
            <a:r>
              <a:rPr lang="en-US" altLang="zh-CN" dirty="0"/>
              <a:t>-Shi </a:t>
            </a:r>
            <a:r>
              <a:rPr lang="zh-CN" altLang="en-US" dirty="0"/>
              <a:t>数据集</a:t>
            </a:r>
          </a:p>
          <a:p>
            <a:r>
              <a:rPr lang="en-US" altLang="zh-CN" dirty="0"/>
              <a:t>- </a:t>
            </a:r>
            <a:r>
              <a:rPr lang="zh-CN" altLang="en-US" dirty="0"/>
              <a:t>预处理与增强：</a:t>
            </a:r>
            <a:endParaRPr lang="en-US" altLang="zh-CN" dirty="0"/>
          </a:p>
          <a:p>
            <a:r>
              <a:rPr lang="en-US" altLang="zh-CN" dirty="0"/>
              <a:t>  - </a:t>
            </a:r>
            <a:r>
              <a:rPr lang="zh-CN" altLang="en-US" dirty="0"/>
              <a:t>高精度加载：保留</a:t>
            </a:r>
            <a:r>
              <a:rPr lang="en-US" altLang="zh-CN" dirty="0"/>
              <a:t> </a:t>
            </a:r>
            <a:r>
              <a:rPr lang="zh-CN" altLang="en-US" dirty="0"/>
              <a:t>图片</a:t>
            </a:r>
            <a:r>
              <a:rPr lang="en-US" altLang="zh-CN" dirty="0"/>
              <a:t>16-bit </a:t>
            </a:r>
            <a:r>
              <a:rPr lang="zh-CN" altLang="en-US" dirty="0"/>
              <a:t>精度</a:t>
            </a:r>
            <a:endParaRPr lang="en-US" altLang="zh-CN" dirty="0"/>
          </a:p>
          <a:p>
            <a:r>
              <a:rPr lang="en-US" altLang="zh-CN" dirty="0"/>
              <a:t>  - </a:t>
            </a:r>
            <a:r>
              <a:rPr lang="zh-CN" altLang="en-US" dirty="0"/>
              <a:t>为了加速训练，在初始化时将图片加载到 </a:t>
            </a:r>
            <a:r>
              <a:rPr lang="en-US" altLang="zh-CN" dirty="0"/>
              <a:t>RAM </a:t>
            </a:r>
            <a:r>
              <a:rPr lang="zh-CN" altLang="en-US" dirty="0"/>
              <a:t>中。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随机裁剪出 </a:t>
            </a:r>
            <a:r>
              <a:rPr lang="en-US" altLang="zh-CN" dirty="0"/>
              <a:t>224x224 </a:t>
            </a:r>
            <a:r>
              <a:rPr lang="zh-CN" altLang="en-US" dirty="0"/>
              <a:t>的图块（</a:t>
            </a:r>
            <a:r>
              <a:rPr lang="en-US" altLang="zh-CN" dirty="0"/>
              <a:t>Patch</a:t>
            </a:r>
            <a:r>
              <a:rPr lang="zh-CN" altLang="en-US" dirty="0"/>
              <a:t>），随机水平和垂直翻转，增加数据多样性。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读取真实光照向量，进行</a:t>
            </a:r>
            <a:r>
              <a:rPr lang="en-US" altLang="zh-CN" dirty="0"/>
              <a:t>L2 </a:t>
            </a:r>
            <a:r>
              <a:rPr lang="zh-CN" altLang="en-US" dirty="0"/>
              <a:t>归一化</a:t>
            </a:r>
            <a:endParaRPr lang="en-US" altLang="zh-CN" dirty="0"/>
          </a:p>
          <a:p>
            <a:r>
              <a:rPr lang="en-US" altLang="zh-CN" dirty="0"/>
              <a:t>  - </a:t>
            </a:r>
            <a:r>
              <a:rPr lang="zh-CN" altLang="en-US" dirty="0"/>
              <a:t>训练在</a:t>
            </a:r>
            <a:r>
              <a:rPr lang="en-US" altLang="zh-CN" dirty="0"/>
              <a:t> Raw </a:t>
            </a:r>
            <a:r>
              <a:rPr lang="zh-CN" altLang="en-US" dirty="0"/>
              <a:t>线性域完成，为后面解决域差奠定前提</a:t>
            </a:r>
            <a:endParaRPr lang="en-US" altLang="zh-CN" dirty="0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zh-CN" altLang="en-US" dirty="0"/>
              <a:t>模型设计</a:t>
            </a:r>
            <a:r>
              <a:rPr lang="en-US" altLang="zh-CN" dirty="0"/>
              <a:t>——</a:t>
            </a:r>
            <a:r>
              <a:rPr lang="en-US" altLang="zh-CN" dirty="0" err="1"/>
              <a:t>HybridColorNet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altLang="zh-CN" dirty="0"/>
              <a:t>- </a:t>
            </a:r>
            <a:r>
              <a:rPr lang="zh-CN" altLang="en-US" b="1" dirty="0"/>
              <a:t>框架</a:t>
            </a:r>
            <a:r>
              <a:rPr lang="zh-CN" altLang="en-US" dirty="0"/>
              <a:t>：</a:t>
            </a:r>
            <a:r>
              <a:rPr lang="en-US" altLang="zh-CN" dirty="0"/>
              <a:t>CNN + Transformer </a:t>
            </a:r>
            <a:r>
              <a:rPr lang="zh-CN" altLang="en-US" dirty="0"/>
              <a:t>混合光照估计网络</a:t>
            </a:r>
            <a:endParaRPr lang="en-US" altLang="zh-CN" dirty="0"/>
          </a:p>
          <a:p>
            <a:r>
              <a:rPr lang="en-US" altLang="zh-CN" dirty="0"/>
              <a:t>- </a:t>
            </a:r>
            <a:r>
              <a:rPr lang="en-US" altLang="zh-CN" b="1" dirty="0"/>
              <a:t>Backbone</a:t>
            </a:r>
            <a:r>
              <a:rPr lang="en-US" altLang="zh-CN" dirty="0"/>
              <a:t> (</a:t>
            </a:r>
            <a:r>
              <a:rPr lang="zh-CN" altLang="en-US" dirty="0"/>
              <a:t>特征提取</a:t>
            </a:r>
            <a:r>
              <a:rPr lang="en-US" altLang="zh-CN" dirty="0"/>
              <a:t>)</a:t>
            </a:r>
            <a:r>
              <a:rPr lang="zh-CN" altLang="en-US" dirty="0"/>
              <a:t>：使用</a:t>
            </a:r>
            <a:r>
              <a:rPr lang="en-US" altLang="zh-CN" dirty="0" err="1"/>
              <a:t>SqueezeNet</a:t>
            </a:r>
            <a:r>
              <a:rPr lang="en-US" altLang="zh-CN" dirty="0"/>
              <a:t> </a:t>
            </a:r>
            <a:r>
              <a:rPr lang="zh-CN" altLang="en-US" dirty="0"/>
              <a:t>提取局部纹理</a:t>
            </a:r>
            <a:endParaRPr lang="en-US" altLang="zh-CN" dirty="0"/>
          </a:p>
          <a:p>
            <a:pPr marL="457200" lvl="1" indent="0">
              <a:buNone/>
            </a:pPr>
            <a:r>
              <a:rPr lang="zh-CN" altLang="en-US" sz="1800" dirty="0"/>
              <a:t>它将图片从 </a:t>
            </a:r>
            <a:r>
              <a:rPr lang="en-US" altLang="zh-CN" sz="1800" dirty="0"/>
              <a:t>224x224 </a:t>
            </a:r>
            <a:r>
              <a:rPr lang="zh-CN" altLang="en-US" sz="1800" dirty="0"/>
              <a:t>降维到 </a:t>
            </a:r>
            <a:r>
              <a:rPr lang="en-US" altLang="zh-CN" sz="1800" dirty="0"/>
              <a:t>13x13 </a:t>
            </a:r>
            <a:r>
              <a:rPr lang="zh-CN" altLang="en-US" sz="1800" dirty="0"/>
              <a:t>的特征图</a:t>
            </a:r>
          </a:p>
          <a:p>
            <a:r>
              <a:rPr lang="en-US" altLang="zh-CN" dirty="0"/>
              <a:t>- </a:t>
            </a:r>
            <a:r>
              <a:rPr lang="en-US" altLang="zh-CN" b="1" dirty="0"/>
              <a:t>Neck</a:t>
            </a:r>
            <a:r>
              <a:rPr lang="en-US" altLang="zh-CN" dirty="0"/>
              <a:t> (</a:t>
            </a:r>
            <a:r>
              <a:rPr lang="zh-CN" altLang="en-US" dirty="0"/>
              <a:t>全局推理</a:t>
            </a:r>
            <a:r>
              <a:rPr lang="en-US" altLang="zh-CN" dirty="0"/>
              <a:t>): </a:t>
            </a:r>
            <a:r>
              <a:rPr lang="zh-CN" altLang="en-US" dirty="0"/>
              <a:t>使用</a:t>
            </a:r>
            <a:r>
              <a:rPr lang="en-US" altLang="zh-CN" dirty="0"/>
              <a:t>Transformer </a:t>
            </a:r>
            <a:r>
              <a:rPr lang="zh-CN" altLang="en-US" dirty="0"/>
              <a:t>建模全局关系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将 </a:t>
            </a:r>
            <a:r>
              <a:rPr lang="en-US" altLang="zh-CN" dirty="0" err="1"/>
              <a:t>SqueezeNet</a:t>
            </a:r>
            <a:r>
              <a:rPr lang="en-US" altLang="zh-CN" dirty="0"/>
              <a:t> </a:t>
            </a:r>
            <a:r>
              <a:rPr lang="zh-CN" altLang="en-US" dirty="0"/>
              <a:t>输出的 </a:t>
            </a:r>
            <a:r>
              <a:rPr lang="en-US" altLang="zh-CN" dirty="0"/>
              <a:t>13x13 </a:t>
            </a:r>
            <a:r>
              <a:rPr lang="zh-CN" altLang="en-US" dirty="0"/>
              <a:t>特征图展平为长度 </a:t>
            </a:r>
            <a:r>
              <a:rPr lang="en-US" altLang="zh-CN" dirty="0"/>
              <a:t>169 </a:t>
            </a:r>
            <a:r>
              <a:rPr lang="zh-CN" altLang="en-US" dirty="0"/>
              <a:t>的序列，输入到 </a:t>
            </a:r>
            <a:r>
              <a:rPr lang="en-US" altLang="zh-CN" dirty="0"/>
              <a:t>Transformer</a:t>
            </a:r>
            <a:r>
              <a:rPr lang="zh-CN" altLang="en-US" dirty="0"/>
              <a:t>编码器</a:t>
            </a:r>
          </a:p>
          <a:p>
            <a:r>
              <a:rPr lang="en-US" altLang="zh-CN" dirty="0"/>
              <a:t>- </a:t>
            </a:r>
            <a:r>
              <a:rPr lang="en-US" altLang="zh-CN" b="1" dirty="0"/>
              <a:t>Head</a:t>
            </a:r>
            <a:r>
              <a:rPr lang="en-US" altLang="zh-CN" dirty="0"/>
              <a:t> (</a:t>
            </a:r>
            <a:r>
              <a:rPr lang="zh-CN" altLang="en-US" dirty="0"/>
              <a:t>输出层</a:t>
            </a:r>
            <a:r>
              <a:rPr lang="en-US" altLang="zh-CN" dirty="0"/>
              <a:t>): </a:t>
            </a:r>
            <a:r>
              <a:rPr lang="zh-CN" altLang="en-US" dirty="0"/>
              <a:t>使用</a:t>
            </a:r>
            <a:r>
              <a:rPr lang="en-US" altLang="zh-CN" dirty="0"/>
              <a:t>Attention Pooling </a:t>
            </a:r>
            <a:r>
              <a:rPr lang="zh-CN" altLang="en-US" dirty="0"/>
              <a:t>聚焦关键区域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不使用简单的全局平均池化（</a:t>
            </a:r>
            <a:r>
              <a:rPr lang="en-US" altLang="zh-CN" dirty="0"/>
              <a:t>Global Average Pooling</a:t>
            </a:r>
            <a:r>
              <a:rPr lang="zh-CN" altLang="en-US" dirty="0"/>
              <a:t>），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en-US" dirty="0"/>
              <a:t>而是训练了一个 </a:t>
            </a:r>
            <a:r>
              <a:rPr lang="en-US" altLang="zh-CN" dirty="0"/>
              <a:t>Attention </a:t>
            </a:r>
            <a:r>
              <a:rPr lang="zh-CN" altLang="en-US" dirty="0"/>
              <a:t>层来计算加权和。</a:t>
            </a:r>
          </a:p>
          <a:p>
            <a:r>
              <a:rPr lang="en-US" altLang="zh-CN" dirty="0"/>
              <a:t>- </a:t>
            </a:r>
            <a:r>
              <a:rPr lang="zh-CN" altLang="en-US" dirty="0"/>
              <a:t>最后回归头输出光照方向向量并归一化</a:t>
            </a:r>
            <a:endParaRPr lang="en-US" altLang="zh-CN" dirty="0"/>
          </a:p>
          <a:p>
            <a:r>
              <a:rPr lang="en-US" altLang="zh-CN" dirty="0"/>
              <a:t>- </a:t>
            </a:r>
            <a:r>
              <a:rPr lang="zh-CN" altLang="en-US" dirty="0"/>
              <a:t>其轻量结构为后续实时部署提供基础</a:t>
            </a:r>
            <a:endParaRPr lang="en-US" altLang="zh-CN" dirty="0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388481"/>
            <a:ext cx="10969200" cy="705600"/>
          </a:xfrm>
        </p:spPr>
        <p:txBody>
          <a:bodyPr/>
          <a:lstStyle/>
          <a:p>
            <a:r>
              <a:rPr lang="zh-CN" altLang="en-US" dirty="0"/>
              <a:t>模型训练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6274" y="1183671"/>
            <a:ext cx="10969200" cy="4759200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- </a:t>
            </a:r>
            <a:r>
              <a:rPr lang="zh-CN" altLang="en-US" b="1" dirty="0"/>
              <a:t>损失函数：</a:t>
            </a:r>
            <a:r>
              <a:rPr lang="en-US" altLang="zh-CN" dirty="0"/>
              <a:t>Angular Error (</a:t>
            </a:r>
            <a:r>
              <a:rPr lang="zh-CN" altLang="en-US" dirty="0"/>
              <a:t>角度误差</a:t>
            </a:r>
            <a:r>
              <a:rPr lang="en-US" altLang="zh-CN" dirty="0"/>
              <a:t>)</a:t>
            </a:r>
            <a:r>
              <a:rPr lang="zh-CN" altLang="en-US" dirty="0"/>
              <a:t>：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计算预测光照向量与真实光照向量之间的夹角（度数）。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（意义：在光照估计中，光照强度（向量长度）不重要，重要的是光照的颜色方向。角度误差是衡量颜色偏差最直观的物理指标）。</a:t>
            </a:r>
            <a:endParaRPr lang="en-US" altLang="zh-CN" dirty="0"/>
          </a:p>
          <a:p>
            <a:r>
              <a:rPr lang="en-US" altLang="zh-CN" dirty="0"/>
              <a:t>- </a:t>
            </a:r>
            <a:r>
              <a:rPr lang="zh-CN" altLang="en-US" b="1" dirty="0"/>
              <a:t>优化策略</a:t>
            </a:r>
            <a:r>
              <a:rPr lang="en-US" altLang="zh-CN" b="1" dirty="0"/>
              <a:t> </a:t>
            </a:r>
            <a:r>
              <a:rPr lang="zh-CN" altLang="en-US" b="1" dirty="0"/>
              <a:t>：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Optimizer</a:t>
            </a:r>
            <a:r>
              <a:rPr lang="zh-CN" altLang="en-US" dirty="0"/>
              <a:t>：</a:t>
            </a:r>
            <a:r>
              <a:rPr lang="en-US" altLang="zh-CN" dirty="0" err="1"/>
              <a:t>AdamW</a:t>
            </a:r>
            <a:r>
              <a:rPr lang="zh-CN" altLang="en-US" dirty="0"/>
              <a:t>。（相比标准 </a:t>
            </a:r>
            <a:r>
              <a:rPr lang="en-US" altLang="zh-CN" dirty="0"/>
              <a:t>Adam</a:t>
            </a:r>
            <a:r>
              <a:rPr lang="zh-CN" altLang="en-US" dirty="0"/>
              <a:t>），解耦了权重衰减，能防止过拟合，提高模型在未见场景下的泛化性。</a:t>
            </a:r>
          </a:p>
          <a:p>
            <a:pPr marL="0" indent="0">
              <a:buNone/>
            </a:pPr>
            <a:r>
              <a:rPr lang="en-US" altLang="zh-CN" dirty="0"/>
              <a:t>     Scheduler</a:t>
            </a:r>
            <a:r>
              <a:rPr lang="zh-CN" altLang="en-US" dirty="0"/>
              <a:t>：</a:t>
            </a:r>
            <a:r>
              <a:rPr lang="en-US" altLang="zh-CN" dirty="0" err="1"/>
              <a:t>CosineAnnealingLR</a:t>
            </a:r>
            <a:r>
              <a:rPr lang="zh-CN" altLang="en-US" dirty="0"/>
              <a:t>。学习率呈余弦曲线下降，有助于模型在训练后期跳出局部极小值，收敛到更优的解。</a:t>
            </a:r>
          </a:p>
          <a:p>
            <a:r>
              <a:rPr lang="en-US" altLang="zh-CN" dirty="0"/>
              <a:t>- </a:t>
            </a:r>
            <a:r>
              <a:rPr lang="zh-CN" altLang="en-US" b="1" dirty="0"/>
              <a:t>评估指标：</a:t>
            </a:r>
          </a:p>
          <a:p>
            <a:pPr marL="0" indent="0">
              <a:buNone/>
            </a:pPr>
            <a:r>
              <a:rPr lang="zh-CN" altLang="en-US" dirty="0"/>
              <a:t>     使用了 </a:t>
            </a:r>
            <a:r>
              <a:rPr lang="en-US" altLang="zh-CN" dirty="0"/>
              <a:t>Median Error (</a:t>
            </a:r>
            <a:r>
              <a:rPr lang="zh-CN" altLang="en-US" dirty="0"/>
              <a:t>中位数误差</a:t>
            </a:r>
            <a:r>
              <a:rPr lang="en-US" altLang="zh-CN" dirty="0"/>
              <a:t>) </a:t>
            </a:r>
            <a:r>
              <a:rPr lang="zh-CN" altLang="en-US" dirty="0"/>
              <a:t>作为保存最佳模型的依据，而不是 </a:t>
            </a:r>
            <a:r>
              <a:rPr lang="en-US" altLang="zh-CN" dirty="0"/>
              <a:t>Mean Error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（</a:t>
            </a:r>
            <a:r>
              <a:rPr lang="en-US" altLang="zh-CN" dirty="0"/>
              <a:t>Median Error </a:t>
            </a:r>
            <a:r>
              <a:rPr lang="zh-CN" altLang="en-US" dirty="0"/>
              <a:t>相比于</a:t>
            </a:r>
            <a:r>
              <a:rPr lang="en-US" altLang="zh-CN" dirty="0"/>
              <a:t>Mean Error</a:t>
            </a:r>
            <a:r>
              <a:rPr lang="zh-CN" altLang="en-US" dirty="0"/>
              <a:t>更能代表模型在大多数情况下的稳健表现</a:t>
            </a:r>
            <a:r>
              <a:rPr lang="en-US" altLang="zh-CN" dirty="0"/>
              <a:t>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52796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6273" y="944066"/>
            <a:ext cx="10969200" cy="705600"/>
          </a:xfrm>
        </p:spPr>
        <p:txBody>
          <a:bodyPr/>
          <a:lstStyle/>
          <a:p>
            <a:r>
              <a:rPr lang="zh-CN" altLang="en-US" dirty="0"/>
              <a:t>颜色检测与可视化设计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11400" y="2283266"/>
            <a:ext cx="10969200" cy="4759200"/>
          </a:xfrm>
        </p:spPr>
        <p:txBody>
          <a:bodyPr>
            <a:normAutofit fontScale="95000"/>
          </a:bodyPr>
          <a:lstStyle/>
          <a:p>
            <a:r>
              <a:rPr lang="en-US" altLang="zh-CN" dirty="0"/>
              <a:t>  -</a:t>
            </a:r>
            <a:r>
              <a:rPr lang="zh-CN" altLang="en-US" b="1" dirty="0"/>
              <a:t>基于 </a:t>
            </a:r>
            <a:r>
              <a:rPr lang="en-US" altLang="zh-CN" b="1" dirty="0"/>
              <a:t>HSV </a:t>
            </a:r>
            <a:r>
              <a:rPr lang="zh-CN" altLang="en-US" b="1" dirty="0"/>
              <a:t>颜色空间的阈值分割</a:t>
            </a:r>
            <a:endParaRPr lang="en-US" altLang="zh-CN" b="1" dirty="0"/>
          </a:p>
          <a:p>
            <a:r>
              <a:rPr lang="en-US" altLang="zh-CN" dirty="0"/>
              <a:t>  -</a:t>
            </a:r>
            <a:r>
              <a:rPr lang="zh-CN" altLang="en-US" dirty="0"/>
              <a:t>在</a:t>
            </a:r>
            <a:r>
              <a:rPr lang="en-US" altLang="zh-CN" dirty="0"/>
              <a:t> HSV </a:t>
            </a:r>
            <a:r>
              <a:rPr lang="zh-CN" altLang="en-US" dirty="0"/>
              <a:t>空间事先定义红、橙、黄、绿、青、蓝、紫、粉、白等颜色的字典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对每个颜色：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根据阈值生成掩膜</a:t>
            </a:r>
            <a:r>
              <a:rPr lang="en-US" altLang="zh-CN" dirty="0"/>
              <a:t> </a:t>
            </a:r>
            <a:r>
              <a:rPr lang="en-US" altLang="en-US" dirty="0"/>
              <a:t>→</a:t>
            </a:r>
            <a:r>
              <a:rPr lang="en-US" altLang="zh-CN" dirty="0"/>
              <a:t> </a:t>
            </a:r>
            <a:r>
              <a:rPr lang="zh-CN" altLang="en-US" dirty="0"/>
              <a:t>腐蚀</a:t>
            </a:r>
            <a:r>
              <a:rPr lang="en-US" altLang="zh-CN" dirty="0"/>
              <a:t> &amp; </a:t>
            </a:r>
            <a:r>
              <a:rPr lang="zh-CN" altLang="en-US" dirty="0"/>
              <a:t>膨胀去噪</a:t>
            </a:r>
            <a:r>
              <a:rPr lang="en-US" altLang="zh-CN" dirty="0"/>
              <a:t> </a:t>
            </a:r>
            <a:r>
              <a:rPr lang="en-US" altLang="en-US" dirty="0"/>
              <a:t>→</a:t>
            </a:r>
            <a:r>
              <a:rPr lang="en-US" altLang="zh-CN" dirty="0"/>
              <a:t> `</a:t>
            </a:r>
            <a:r>
              <a:rPr lang="en-US" altLang="zh-CN" dirty="0" err="1"/>
              <a:t>findContours</a:t>
            </a:r>
            <a:r>
              <a:rPr lang="en-US" altLang="zh-CN" dirty="0"/>
              <a:t>` </a:t>
            </a:r>
            <a:r>
              <a:rPr lang="zh-CN" altLang="en-US" dirty="0"/>
              <a:t>寻找物体轮廓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根据面积阈值筛选目标，记录颜色名和包围框</a:t>
            </a:r>
          </a:p>
          <a:p>
            <a:r>
              <a:rPr lang="en-US" altLang="zh-CN" dirty="0"/>
              <a:t>  - </a:t>
            </a:r>
            <a:r>
              <a:rPr lang="zh-CN" altLang="en-US" dirty="0"/>
              <a:t>对面积最大的前</a:t>
            </a:r>
            <a:r>
              <a:rPr lang="en-US" altLang="zh-CN" dirty="0"/>
              <a:t> 6 </a:t>
            </a:r>
            <a:r>
              <a:rPr lang="zh-CN" altLang="en-US" dirty="0"/>
              <a:t>个区域，画矩形框并标注颜色名，矩形颜色与真实颜色对应（红框、绿框等）</a:t>
            </a:r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457929"/>
            <a:ext cx="10969200" cy="705600"/>
          </a:xfrm>
        </p:spPr>
        <p:txBody>
          <a:bodyPr/>
          <a:lstStyle/>
          <a:p>
            <a:r>
              <a:rPr lang="zh-CN" altLang="en-US" dirty="0">
                <a:sym typeface="+mn-ea"/>
              </a:rPr>
              <a:t>实时推理与工程落地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CN" b="1" dirty="0"/>
              <a:t>- </a:t>
            </a:r>
            <a:r>
              <a:rPr lang="zh-CN" altLang="en-US" b="1" dirty="0"/>
              <a:t>最终显示窗口</a:t>
            </a:r>
            <a:r>
              <a:rPr lang="en-US" altLang="zh-CN" b="1" dirty="0"/>
              <a:t>:  </a:t>
            </a:r>
            <a:r>
              <a:rPr lang="zh-CN" altLang="en-US" dirty="0"/>
              <a:t>为了实时展示任务效果，我们进行了两个窗口模拟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流程：读取摄像头 </a:t>
            </a:r>
            <a:r>
              <a:rPr lang="en-US" altLang="zh-CN" dirty="0"/>
              <a:t>-&gt; </a:t>
            </a:r>
            <a:r>
              <a:rPr lang="zh-CN" altLang="en-US" dirty="0"/>
              <a:t>线性化 </a:t>
            </a:r>
            <a:r>
              <a:rPr lang="en-US" altLang="zh-CN" dirty="0"/>
              <a:t>(Gamma 2.2) -&gt; </a:t>
            </a:r>
            <a:r>
              <a:rPr lang="zh-CN" altLang="en-US" dirty="0"/>
              <a:t>乘以模拟增益 </a:t>
            </a:r>
            <a:r>
              <a:rPr lang="en-US" altLang="zh-CN" dirty="0"/>
              <a:t>(R/G/B Gain) -&gt; </a:t>
            </a:r>
            <a:r>
              <a:rPr lang="zh-CN" altLang="en-US" dirty="0"/>
              <a:t>得到“偏色图像”。</a:t>
            </a:r>
            <a:endParaRPr lang="en-US" altLang="zh-CN" dirty="0"/>
          </a:p>
          <a:p>
            <a:r>
              <a:rPr lang="en-US" altLang="zh-CN" dirty="0"/>
              <a:t>-</a:t>
            </a:r>
            <a:r>
              <a:rPr lang="zh-CN" altLang="en-US" dirty="0"/>
              <a:t>左部</a:t>
            </a:r>
            <a:r>
              <a:rPr lang="en-US" altLang="zh-CN" dirty="0"/>
              <a:t>:Simulated(Input)—</a:t>
            </a:r>
            <a:r>
              <a:rPr lang="zh-CN" altLang="en-US" dirty="0"/>
              <a:t>可以通过键盘进行人为极端光照模拟的图像</a:t>
            </a:r>
            <a:endParaRPr lang="en-US" altLang="zh-CN" dirty="0"/>
          </a:p>
          <a:p>
            <a:r>
              <a:rPr lang="zh-CN" altLang="en-US" dirty="0"/>
              <a:t> 右部</a:t>
            </a:r>
            <a:r>
              <a:rPr lang="en-US" altLang="zh-CN" dirty="0"/>
              <a:t>:Corrected(Result)--</a:t>
            </a:r>
            <a:r>
              <a:rPr lang="zh-CN" altLang="en-US" dirty="0"/>
              <a:t>模型校正后的图像</a:t>
            </a:r>
          </a:p>
          <a:p>
            <a:r>
              <a:rPr lang="en-US" altLang="zh-CN" dirty="0"/>
              <a:t>-</a:t>
            </a:r>
            <a:r>
              <a:rPr lang="zh-CN" altLang="en-US" dirty="0"/>
              <a:t>底部</a:t>
            </a:r>
            <a:r>
              <a:rPr lang="en-US" altLang="zh-CN" dirty="0"/>
              <a:t>:</a:t>
            </a:r>
            <a:r>
              <a:rPr lang="zh-CN" altLang="en-US" dirty="0"/>
              <a:t>显示当前模拟光照增益、</a:t>
            </a:r>
            <a:r>
              <a:rPr lang="en-US" altLang="zh-CN" dirty="0"/>
              <a:t>R/G/B</a:t>
            </a:r>
            <a:r>
              <a:rPr lang="zh-CN" altLang="en-US" dirty="0"/>
              <a:t>值</a:t>
            </a:r>
          </a:p>
          <a:p>
            <a:r>
              <a:rPr lang="en-US" altLang="zh-CN" dirty="0"/>
              <a:t>-</a:t>
            </a:r>
            <a:r>
              <a:rPr lang="zh-CN" altLang="en-US" dirty="0"/>
              <a:t>右侧</a:t>
            </a:r>
            <a:r>
              <a:rPr lang="en-US" altLang="zh-CN" dirty="0"/>
              <a:t>:</a:t>
            </a:r>
            <a:r>
              <a:rPr lang="zh-CN" altLang="en-US" dirty="0"/>
              <a:t>显示“</a:t>
            </a:r>
            <a:r>
              <a:rPr lang="en-US" altLang="zh-CN" dirty="0" err="1"/>
              <a:t>Pred:R</a:t>
            </a:r>
            <a:r>
              <a:rPr lang="en-US" altLang="zh-CN" dirty="0"/>
              <a:t>..G..B..”</a:t>
            </a:r>
            <a:r>
              <a:rPr lang="zh-CN" altLang="en-US" dirty="0"/>
              <a:t>的预测光照向量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- </a:t>
            </a:r>
            <a:r>
              <a:rPr lang="zh-CN" altLang="en-US" b="1" dirty="0"/>
              <a:t>动态偏置调整：</a:t>
            </a:r>
            <a:r>
              <a:rPr lang="en-US" altLang="zh-CN" dirty="0"/>
              <a:t>AI </a:t>
            </a:r>
            <a:r>
              <a:rPr lang="zh-CN" altLang="en-US" dirty="0"/>
              <a:t>模型倾向于把图像往绿色调（因为相机感光元件对绿色敏感）。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en-US" dirty="0"/>
              <a:t>如果检测到环境本来就很绿，就自动降低人工设定的 </a:t>
            </a:r>
            <a:r>
              <a:rPr lang="en-US" altLang="zh-CN" dirty="0"/>
              <a:t>BEST_GREEN_BIAS</a:t>
            </a:r>
            <a:r>
              <a:rPr lang="zh-CN" altLang="en-US" dirty="0"/>
              <a:t>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</a:t>
            </a:r>
            <a:r>
              <a:rPr lang="zh-CN" altLang="en-US" dirty="0"/>
              <a:t>（这是一种自适应的后处理策略，避免了“矫枉过正”。）</a:t>
            </a:r>
            <a:endParaRPr lang="en-US" altLang="zh-CN" dirty="0"/>
          </a:p>
          <a:p>
            <a:r>
              <a:rPr lang="en-US" altLang="zh-CN" dirty="0"/>
              <a:t>  -</a:t>
            </a:r>
            <a:r>
              <a:rPr lang="zh-CN" altLang="en-US" dirty="0"/>
              <a:t>这解决了硬件光谱响应差异与过补偿风险</a:t>
            </a:r>
            <a:endParaRPr lang="en-US" altLang="zh-CN" dirty="0"/>
          </a:p>
          <a:p>
            <a:endParaRPr lang="zh-CN" altLang="en-US" dirty="0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05081_1*b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08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1084</Words>
  <Application>Microsoft Office PowerPoint</Application>
  <PresentationFormat>宽屏</PresentationFormat>
  <Paragraphs>89</Paragraphs>
  <Slides>11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4" baseType="lpstr">
      <vt:lpstr>Arial</vt:lpstr>
      <vt:lpstr>Wingdings</vt:lpstr>
      <vt:lpstr>WPS</vt:lpstr>
      <vt:lpstr>基于环境光自适应 的颜色识别系统</vt:lpstr>
      <vt:lpstr>目录</vt:lpstr>
      <vt:lpstr>项目概述</vt:lpstr>
      <vt:lpstr>问题背景与需求分析</vt:lpstr>
      <vt:lpstr>数据集与预处理</vt:lpstr>
      <vt:lpstr>模型设计——HybridColorNet</vt:lpstr>
      <vt:lpstr>模型训练</vt:lpstr>
      <vt:lpstr>颜色检测与可视化设计</vt:lpstr>
      <vt:lpstr>实时推理与工程落地</vt:lpstr>
      <vt:lpstr>演示视频</vt:lpstr>
      <vt:lpstr>工作总结与展望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>asus</dc:creator>
  <cp:lastModifiedBy>chart LU</cp:lastModifiedBy>
  <cp:revision>184</cp:revision>
  <dcterms:created xsi:type="dcterms:W3CDTF">2019-06-19T02:08:00Z</dcterms:created>
  <dcterms:modified xsi:type="dcterms:W3CDTF">2025-12-06T02:24:28Z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2052-12.1.0.23542</vt:lpwstr>
  </property>
  <property fmtid="{D5CDD505-2E9C-101B-9397-08002B2CF9AE}" pid="3" name="ICV">
    <vt:lpwstr>AB9D583CF6E94C1FA339940735EC2897_11</vt:lpwstr>
  </property>
</Properties>
</file>